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24" r:id="rId2"/>
    <p:sldId id="259" r:id="rId3"/>
    <p:sldId id="475" r:id="rId4"/>
    <p:sldId id="529" r:id="rId5"/>
    <p:sldId id="477" r:id="rId6"/>
    <p:sldId id="530" r:id="rId7"/>
    <p:sldId id="476" r:id="rId8"/>
    <p:sldId id="527" r:id="rId9"/>
    <p:sldId id="478" r:id="rId10"/>
    <p:sldId id="481" r:id="rId11"/>
    <p:sldId id="480" r:id="rId12"/>
    <p:sldId id="531" r:id="rId13"/>
    <p:sldId id="532" r:id="rId14"/>
    <p:sldId id="526" r:id="rId15"/>
    <p:sldId id="52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3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2" d="100"/>
          <a:sy n="82" d="100"/>
        </p:scale>
        <p:origin x="56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195E1-8140-44C4-ABBE-A33B0C912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42080B-EF1F-44C6-9A6E-07685F4DB3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CEFE8-8547-4A8C-BE96-7CC112FD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2B9B-649C-48E0-9CF0-737B1ACCBF2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3A70D-AC51-452A-8F0C-C19D28FAE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B40D4-D7C5-4699-9830-1FB6C4AA0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A6DD-0549-4CD2-9511-D9B002B9D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03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48593-3B2F-4A43-AA3E-BBD3576D5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20CE28-C5BB-437B-9DE0-E132080BD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E0582-62A8-4985-9EBB-7B2D1EA9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2B9B-649C-48E0-9CF0-737B1ACCBF2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FD69A-D6C9-42AD-9E4F-94560F80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B39B8-C4CA-4E31-AA64-4EC11754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A6DD-0549-4CD2-9511-D9B002B9D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56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159287-B4BE-4EE2-8FF8-358F0EA3BB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FDB77D-B7DE-43F2-BE82-06B68D340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DDD66-B1EB-4FFD-A5EF-BDBF5E0BC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2B9B-649C-48E0-9CF0-737B1ACCBF2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C8E9D-AB67-4E5A-B109-EC8B2509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1394D-A753-4E30-A192-4758A181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A6DD-0549-4CD2-9511-D9B002B9D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99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FD6C8-74DB-45E3-BB81-D8ED52A1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06599-F963-4E46-8E7F-B219D88AB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A8324-FE91-41E1-848E-CA9CE68AB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2B9B-649C-48E0-9CF0-737B1ACCBF2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1AD27-129C-48E1-BDDF-260C7DD33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EC21A-26BD-4250-AB73-1A3FEE86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A6DD-0549-4CD2-9511-D9B002B9D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5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4DB5-177C-4553-8FF3-4DE99A69F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BBF2F-6785-428A-B995-6EB60B09D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8106C-14AD-4161-B56F-E97D1E2CB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2B9B-649C-48E0-9CF0-737B1ACCBF2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BBC92-33D0-42C8-A92A-3E9B43FA8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C23A2-90AD-434B-A377-CBE8F76A7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A6DD-0549-4CD2-9511-D9B002B9D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12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A6402-6E00-4D15-8E6A-5C0071A5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F1EE1-4603-4952-99C2-E44E1C01A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B1AFD-B7A1-4386-A84B-E6D8B9005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6E6DD-6325-4CDD-9043-C503A516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2B9B-649C-48E0-9CF0-737B1ACCBF2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059BE-6998-4A2E-88EA-0599EB6F6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2D2B08-05AD-4B46-8AD1-77F71948E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A6DD-0549-4CD2-9511-D9B002B9D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9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2B3BB-93A1-4487-8937-0E6071E3E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8AEAA-732D-4ECF-8046-24953046D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0273C-6A90-408A-8254-AB7A5C79E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1E71A0-D26F-408D-8A60-6ABEF5175A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41BF50-8674-4DCC-AC22-3BABFEAD8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DC91A2-99D0-4071-846A-D3CA09A89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2B9B-649C-48E0-9CF0-737B1ACCBF2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5B421C-1EF7-4FCD-86F4-EFFDEAA35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31E61E-D24F-453C-9357-5C7A08C89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A6DD-0549-4CD2-9511-D9B002B9D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37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D21D-DF3B-46D4-8879-8F8CFC41B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7A1AE-7872-4E2A-B19E-F3D1D5EC6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2B9B-649C-48E0-9CF0-737B1ACCBF2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01205-A0F4-46D2-BD3C-F6BD24BD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95CD4-E9DF-4773-B91F-0D1C54E3B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A6DD-0549-4CD2-9511-D9B002B9D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7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C36BD-7539-4072-ADB2-EF36E832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2B9B-649C-48E0-9CF0-737B1ACCBF2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6DD39B-0FFD-45FD-B558-193795187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09F9D-7D4F-4C98-8C29-BC7DB98E6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A6DD-0549-4CD2-9511-D9B002B9D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0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FD7B8-55ED-436C-B40D-0984B00A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1DB88-1DA0-4584-9006-9A0F560FB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EEE22-214D-4855-941C-AAD89FA96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2D2D4-C178-4785-8369-6736BE838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2B9B-649C-48E0-9CF0-737B1ACCBF2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64DD-C7EE-431F-AA65-3C47D7621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A201E-39CA-40B8-9A08-1B203C9FF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A6DD-0549-4CD2-9511-D9B002B9D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67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B2B4-0CA5-4972-A870-A3B3D3B04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03EC37-2CB4-4A9E-B725-918A693646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28D7F2-A03D-4C88-8D03-93D626623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BFE40-EC21-46A1-A793-DDF9FA2B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2B9B-649C-48E0-9CF0-737B1ACCBF2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017ED-BD7D-4D6A-A147-CA352E3D5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69E16-FEA2-4A11-ACC7-044A838D4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A6DD-0549-4CD2-9511-D9B002B9D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2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CBFE3-802E-4ECE-B59B-3EBF9664D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C0BC8-A278-45F2-A4F0-74CE72C03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290C2-78AE-43AD-B587-5D21E89847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22B9B-649C-48E0-9CF0-737B1ACCBF29}" type="datetimeFigureOut">
              <a:rPr lang="en-US" smtClean="0"/>
              <a:pPr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C52E3-8770-401F-9AA8-3CD43F5E7A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11654-08FA-41E9-88BD-047524FCA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6A6DD-0549-4CD2-9511-D9B002B9D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1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12E808-5BA2-A4A0-A4CE-8148A47F2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C995-7D75-914E-4341-B57391597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1338" y="3299954"/>
            <a:ext cx="11469815" cy="765052"/>
          </a:xfrm>
        </p:spPr>
        <p:txBody>
          <a:bodyPr>
            <a:noAutofit/>
          </a:bodyPr>
          <a:lstStyle/>
          <a:p>
            <a:pPr algn="l"/>
            <a:r>
              <a:rPr lang="en-IN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Object Oriented Programming</a:t>
            </a:r>
            <a:endParaRPr lang="en-US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484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D0589-C3CC-CABB-5C07-86DB6BBE0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0291-9B0B-F985-9B04-60EDFE273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73079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398"/>
                </a:solidFill>
                <a:latin typeface="Arial Black" pitchFamily="34" charset="0"/>
              </a:rPr>
              <a:t>Polymorphism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B69C7-05D8-6C31-7BD0-1DA62F811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076632"/>
            <a:ext cx="11474926" cy="5435534"/>
          </a:xfrm>
        </p:spPr>
        <p:txBody>
          <a:bodyPr numCol="2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Polymorphism is an ability of Objects to be used in various contexts without modifying the object itself.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/>
              <a:t>Function overriding</a:t>
            </a:r>
            <a:r>
              <a:rPr lang="en-US" dirty="0"/>
              <a:t>: A </a:t>
            </a:r>
            <a:r>
              <a:rPr lang="en-US" b="1" dirty="0"/>
              <a:t>child class</a:t>
            </a:r>
            <a:r>
              <a:rPr lang="en-US" dirty="0"/>
              <a:t> can </a:t>
            </a:r>
            <a:r>
              <a:rPr lang="en-US" b="1" dirty="0"/>
              <a:t>exhibit different implementation of a function</a:t>
            </a:r>
            <a:r>
              <a:rPr lang="en-US" dirty="0"/>
              <a:t> defined in parent class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/>
              <a:t>Function overloading</a:t>
            </a:r>
            <a:r>
              <a:rPr lang="en-US" dirty="0"/>
              <a:t>: Methods can have the same name but </a:t>
            </a:r>
            <a:r>
              <a:rPr lang="en-US" b="1" dirty="0"/>
              <a:t>the number of arguments is different</a:t>
            </a:r>
            <a:r>
              <a:rPr lang="en-US" dirty="0"/>
              <a:t> in function calls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A11A3-6BD2-FA30-7813-C87C9D85E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5768" y="1076632"/>
            <a:ext cx="2883055" cy="2678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FDD473-5DEB-89D3-E84B-00AC33C25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33534"/>
            <a:ext cx="2931763" cy="2678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BE1C0D-74CB-267D-57B0-EDF3E8636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89834"/>
            <a:ext cx="2869769" cy="2730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ACA99C-AAE0-A0F2-DEAB-0B3F734C3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7763" y="3833534"/>
            <a:ext cx="2790063" cy="267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83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48A9E9-127F-3296-3943-6BEEB1D67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3ACE7-31F5-FF97-3C45-11516D364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73079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398"/>
                </a:solidFill>
                <a:latin typeface="Arial Black" pitchFamily="34" charset="0"/>
              </a:rPr>
              <a:t>Polymorphism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8879ED-ECCC-94B9-67CF-228334351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00" y="1076566"/>
            <a:ext cx="5753100" cy="543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DE65B4-D20F-1FFB-E326-163990CD9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5998" y="1076567"/>
            <a:ext cx="5753101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08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C1046A-F29D-4F38-8C6A-CB57F69B6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B65A-7693-EAA1-BFF3-B48F13254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73079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398"/>
                </a:solidFill>
                <a:latin typeface="Arial Black" pitchFamily="34" charset="0"/>
              </a:rPr>
              <a:t>Class vs Object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5328C5-E23F-A9B6-443F-221EF64DF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00" y="1076566"/>
            <a:ext cx="11474926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36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4D5819-D706-88D5-BAF9-69B8B7FC7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F4B1-4984-09F3-8FA3-40DFB88D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730798"/>
          </a:xfrm>
        </p:spPr>
        <p:txBody>
          <a:bodyPr>
            <a:normAutofit fontScale="90000"/>
          </a:bodyPr>
          <a:lstStyle/>
          <a:p>
            <a:r>
              <a:rPr lang="en-US" sz="3000" dirty="0">
                <a:solidFill>
                  <a:srgbClr val="000398"/>
                </a:solidFill>
                <a:latin typeface="Arial Black" pitchFamily="34" charset="0"/>
              </a:rPr>
              <a:t>Object Oriented Programming vs Procedural Programming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49E742-63F2-662C-691F-F95F4EE24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00" y="1076566"/>
            <a:ext cx="11474926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70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17CBBE-D065-3D8D-A2E8-4948B9214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7088-9229-E3DC-D63D-EBBB2B9D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73079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398"/>
                </a:solidFill>
                <a:latin typeface="Arial Black" pitchFamily="34" charset="0"/>
              </a:rPr>
              <a:t>Message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EF474-08C5-A3AA-5A8E-2443EBD65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076632"/>
            <a:ext cx="11474926" cy="5435534"/>
          </a:xfrm>
        </p:spPr>
        <p:txBody>
          <a:bodyPr numCol="2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Objects communicate with one another by sending and receiving information to each other.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The sender object specifies the name of the object, the name of the function, and the task to be performed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The receiver object will invoke the function that generates the desired results and send the results.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835F45-62D1-7D96-4DDC-AE68992E6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482" y="1076632"/>
            <a:ext cx="5551344" cy="2712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4DE5FC-1DEB-07F5-D0B8-645377FF7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6482" y="3799462"/>
            <a:ext cx="5600055" cy="271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13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1352BF-10C7-C531-54C5-B9D57DA36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BDE77-09FC-CB5B-19FF-D84641E78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73079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398"/>
                </a:solidFill>
                <a:latin typeface="Arial Black" pitchFamily="34" charset="0"/>
              </a:rPr>
              <a:t>Composition, Aggregation, Relationship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42D91-C387-91D9-A5D2-DB01072D8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900" y="1076632"/>
            <a:ext cx="11506200" cy="5435534"/>
          </a:xfrm>
        </p:spPr>
      </p:pic>
    </p:spTree>
    <p:extLst>
      <p:ext uri="{BB962C8B-B14F-4D97-AF65-F5344CB8AC3E}">
        <p14:creationId xmlns:p14="http://schemas.microsoft.com/office/powerpoint/2010/main" val="926690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74B6D-4D05-4355-9002-D60974001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730798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Syllabus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B4EB8-811A-45F9-ACC6-D76C6EC4C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076632"/>
            <a:ext cx="11474926" cy="5435534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 Training – </a:t>
            </a: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Programming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Training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 to Object-Oriented Programming (OOP)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Topics: Classes, objects, inheritance, and encapsulation.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Hands-On: Create a class for a product catalog.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 Training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Case Studies, Certification study material</a:t>
            </a:r>
          </a:p>
        </p:txBody>
      </p:sp>
    </p:spTree>
    <p:extLst>
      <p:ext uri="{BB962C8B-B14F-4D97-AF65-F5344CB8AC3E}">
        <p14:creationId xmlns:p14="http://schemas.microsoft.com/office/powerpoint/2010/main" val="1912277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520B44-CC7B-FE27-BED2-9FC315919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F28F-1BA3-F2E4-4D38-796E5194E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73079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398"/>
                </a:solidFill>
                <a:latin typeface="Arial Black" pitchFamily="34" charset="0"/>
              </a:rPr>
              <a:t>Object-Oriented Programming (OOP)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FF354-3918-9E49-7DE1-99A164D21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076632"/>
            <a:ext cx="11474926" cy="5435534"/>
          </a:xfrm>
        </p:spPr>
        <p:txBody>
          <a:bodyPr numCol="2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OOP is a computer programming model that organizes software design around objects and data, instead of logic and functions.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0A4AF-A751-D9CE-01A4-2CD6BE429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076632"/>
            <a:ext cx="5753099" cy="2704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3BC2A-6477-7B94-5A2E-DA618EC9F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00" y="3781587"/>
            <a:ext cx="11506200" cy="28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44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917C00-0736-08D7-B966-E0471FFC6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D4DE1-29E0-2A39-21E6-472989EFC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73079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398"/>
                </a:solidFill>
                <a:latin typeface="Arial Black" pitchFamily="34" charset="0"/>
              </a:rPr>
              <a:t>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98C78-4642-68B3-84C8-39746D7B7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076632"/>
            <a:ext cx="11474926" cy="5435534"/>
          </a:xfrm>
        </p:spPr>
        <p:txBody>
          <a:bodyPr numCol="2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 class is a </a:t>
            </a:r>
            <a:r>
              <a:rPr lang="en-US" b="1" dirty="0"/>
              <a:t>blueprint or template</a:t>
            </a:r>
            <a:r>
              <a:rPr lang="en-US" dirty="0"/>
              <a:t> for c</a:t>
            </a:r>
            <a:r>
              <a:rPr lang="en-US" b="1" dirty="0"/>
              <a:t>reating similar types of objects.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It </a:t>
            </a:r>
            <a:r>
              <a:rPr lang="en-US" b="1" dirty="0"/>
              <a:t>mimics real world object creation</a:t>
            </a:r>
            <a:r>
              <a:rPr lang="en-US" dirty="0"/>
              <a:t>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Classes are a </a:t>
            </a:r>
            <a:r>
              <a:rPr lang="en-US" b="1" dirty="0"/>
              <a:t>user-defined data type</a:t>
            </a:r>
            <a:r>
              <a:rPr lang="en-US" dirty="0"/>
              <a:t> that defines two things: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/>
              <a:t>Attributes</a:t>
            </a:r>
            <a:r>
              <a:rPr lang="en-US" dirty="0"/>
              <a:t> (data fields)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/>
              <a:t>Behavior</a:t>
            </a:r>
            <a:r>
              <a:rPr lang="en-US" dirty="0"/>
              <a:t> (functions or methods)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A8659-6120-B160-8FF4-BB7D84C63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076633"/>
            <a:ext cx="5721826" cy="1854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1E6273-CA1F-4575-78BE-58182966A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174" y="4657418"/>
            <a:ext cx="11474925" cy="1854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FDA093-A4D1-954F-1FC8-0589BBD73E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0363" y="2931382"/>
            <a:ext cx="5721826" cy="167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33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520B44-CC7B-FE27-BED2-9FC315919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F28F-1BA3-F2E4-4D38-796E5194E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73079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398"/>
                </a:solidFill>
                <a:latin typeface="Arial Black" pitchFamily="34" charset="0"/>
              </a:rPr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FF354-3918-9E49-7DE1-99A164D21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076632"/>
            <a:ext cx="11474926" cy="5435534"/>
          </a:xfrm>
        </p:spPr>
        <p:txBody>
          <a:bodyPr numCol="1"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Objects are like "things" that have: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/>
              <a:t>Attributes</a:t>
            </a:r>
            <a:r>
              <a:rPr lang="en-US" dirty="0"/>
              <a:t> (what they have, a car has a color or speed).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/>
              <a:t>Methods</a:t>
            </a:r>
            <a:r>
              <a:rPr lang="en-US" dirty="0"/>
              <a:t> (what they can do, a car can drive or stop).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/>
              <a:t>State</a:t>
            </a:r>
            <a:r>
              <a:rPr lang="en-US" dirty="0"/>
              <a:t>: The current values of each attribute (Static or Dynamic).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/>
              <a:t>Behavior</a:t>
            </a:r>
            <a:r>
              <a:rPr lang="en-US" dirty="0"/>
              <a:t>: How an object behaves and responds regarding state transitions.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/>
              <a:t>Identity</a:t>
            </a:r>
            <a:r>
              <a:rPr lang="en-US" dirty="0"/>
              <a:t>: How distinct an object is from all other objects.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/>
              <a:t>Responsibility</a:t>
            </a:r>
            <a:r>
              <a:rPr lang="en-US" dirty="0"/>
              <a:t>: The function that it performs within the object.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Ex</a:t>
            </a:r>
            <a:r>
              <a:rPr lang="en-US" dirty="0"/>
              <a:t>: Student object.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/>
              <a:t>State:</a:t>
            </a:r>
            <a:r>
              <a:rPr lang="en-US" dirty="0"/>
              <a:t> Name, Age, Gender, Address.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/>
              <a:t>Behavior</a:t>
            </a:r>
            <a:r>
              <a:rPr lang="en-US" dirty="0"/>
              <a:t>: Reading, Writing, Running.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/>
              <a:t>Identity</a:t>
            </a:r>
            <a:r>
              <a:rPr lang="en-US" dirty="0"/>
              <a:t>: ID, Registration Number.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/>
              <a:t>Responsibility</a:t>
            </a:r>
            <a:r>
              <a:rPr lang="en-US" dirty="0"/>
              <a:t>: To study and get good marks.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5421D-E5C8-1118-D980-A9F6615C6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868" y="1119754"/>
            <a:ext cx="3750958" cy="1305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E968AC-95D6-44A1-9E09-B9FF2FAA3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0508" y="4153547"/>
            <a:ext cx="5068592" cy="235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90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71F53D-91C0-9F5E-A8FD-BCA27BF38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EC080-1642-1ADC-991F-C5609836E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73079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398"/>
                </a:solidFill>
                <a:latin typeface="Arial Black" pitchFamily="34" charset="0"/>
              </a:rPr>
              <a:t>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1C5A4-8959-B1A7-CE29-55D9C89BF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076632"/>
            <a:ext cx="11474926" cy="5435534"/>
          </a:xfrm>
        </p:spPr>
        <p:txBody>
          <a:bodyPr numCol="2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Abstraction involves showing only necessary details to the user and hiding irrelevant details or unnecessary details from the user.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It is an extended form of Encapsulation and serves a security purpose.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It simplifies by modeling classes appropriate to the relevant level of inheritance for a particular problem.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66631-B3D5-971B-A475-B2A8E1CB7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2827" y="1076632"/>
            <a:ext cx="5664999" cy="543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62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520B44-CC7B-FE27-BED2-9FC315919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F28F-1BA3-F2E4-4D38-796E5194E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73079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398"/>
                </a:solidFill>
                <a:latin typeface="Arial Black" pitchFamily="34" charset="0"/>
              </a:rPr>
              <a:t>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FF354-3918-9E49-7DE1-99A164D21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076632"/>
            <a:ext cx="11474926" cy="5435534"/>
          </a:xfrm>
        </p:spPr>
        <p:txBody>
          <a:bodyPr numCol="2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Encapsulation: A technique of hiding the internal state of an object and requiring all interaction to be performed using  object's methods to protect the integrity of the data.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Public methods or variables(fields) are accessible both from the same class as well as from outer classes.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Private methods or variables(fields) are accessible only with in the class.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0D5F5-775F-B12F-9FA6-2007DDF9A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011" y="1076632"/>
            <a:ext cx="5654089" cy="5435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1212CC-E0F8-1559-4790-8363D9379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707" y="5261674"/>
            <a:ext cx="2519119" cy="125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29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94A0FB-BC35-20C5-9BB0-AE23D4822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6DF08-C437-4719-C9A2-57C5F0365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73079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398"/>
                </a:solidFill>
                <a:latin typeface="Arial Black" pitchFamily="34" charset="0"/>
              </a:rPr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17999-F61B-C660-4DAE-D4D340C94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076632"/>
            <a:ext cx="11474926" cy="5435534"/>
          </a:xfrm>
        </p:spPr>
        <p:txBody>
          <a:bodyPr numCol="2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Inheritance allows a class to inherit characteristics (methods and properties) from another class.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When we create a class, we need not write all the properties and functions again, as these can be inherited from another class that possesses it.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It supports code reusability, reduces redundancy and simply maintenance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CCDC2-4465-8B1B-F13E-9667BEA38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99642"/>
            <a:ext cx="5721826" cy="2429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FCA410-8728-2755-56DC-9C1A9386D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556677"/>
            <a:ext cx="5721826" cy="295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75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520B44-CC7B-FE27-BED2-9FC315919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F28F-1BA3-F2E4-4D38-796E5194E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73079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398"/>
                </a:solidFill>
                <a:latin typeface="Arial Black" pitchFamily="34" charset="0"/>
              </a:rPr>
              <a:t>Inheritance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8FF15E-6EBE-28DC-C889-B7F8E863C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174" y="1076325"/>
            <a:ext cx="11443652" cy="543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E71800-87B9-08C0-926A-837D2C3DD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3013613"/>
            <a:ext cx="6460856" cy="349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28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7647</TotalTime>
  <Words>541</Words>
  <Application>Microsoft Office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Office Theme</vt:lpstr>
      <vt:lpstr>Object Oriented Programming</vt:lpstr>
      <vt:lpstr>Syllabus</vt:lpstr>
      <vt:lpstr>Object-Oriented Programming (OOP) </vt:lpstr>
      <vt:lpstr>Class</vt:lpstr>
      <vt:lpstr>Objects</vt:lpstr>
      <vt:lpstr>Abstraction</vt:lpstr>
      <vt:lpstr>Encapsulation</vt:lpstr>
      <vt:lpstr>Inheritance</vt:lpstr>
      <vt:lpstr>Inheritance</vt:lpstr>
      <vt:lpstr>Polymorphism</vt:lpstr>
      <vt:lpstr>Polymorphism</vt:lpstr>
      <vt:lpstr>Class vs Object</vt:lpstr>
      <vt:lpstr>Object Oriented Programming vs Procedural Programming</vt:lpstr>
      <vt:lpstr>Message </vt:lpstr>
      <vt:lpstr>Composition, Aggregation, Relationship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8</dc:title>
  <dc:creator>Perumalsamy, Ganesan</dc:creator>
  <cp:lastModifiedBy>Gopala Krishna Rao</cp:lastModifiedBy>
  <cp:revision>493</cp:revision>
  <dcterms:created xsi:type="dcterms:W3CDTF">2021-12-28T19:16:03Z</dcterms:created>
  <dcterms:modified xsi:type="dcterms:W3CDTF">2024-12-17T05:43:02Z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cb76b2-10b8-4fe1-93d4-2202842406cd_Enabled">
    <vt:lpwstr>True</vt:lpwstr>
  </property>
  <property fmtid="{D5CDD505-2E9C-101B-9397-08002B2CF9AE}" pid="3" name="MSIP_Label_17cb76b2-10b8-4fe1-93d4-2202842406cd_SiteId">
    <vt:lpwstr>945c199a-83a2-4e80-9f8c-5a91be5752dd</vt:lpwstr>
  </property>
  <property fmtid="{D5CDD505-2E9C-101B-9397-08002B2CF9AE}" pid="4" name="MSIP_Label_17cb76b2-10b8-4fe1-93d4-2202842406cd_Owner">
    <vt:lpwstr>Ganesan.Perumalsamy@emc.com</vt:lpwstr>
  </property>
  <property fmtid="{D5CDD505-2E9C-101B-9397-08002B2CF9AE}" pid="5" name="MSIP_Label_17cb76b2-10b8-4fe1-93d4-2202842406cd_SetDate">
    <vt:lpwstr>2021-12-28T19:16:12.6604144Z</vt:lpwstr>
  </property>
  <property fmtid="{D5CDD505-2E9C-101B-9397-08002B2CF9AE}" pid="6" name="MSIP_Label_17cb76b2-10b8-4fe1-93d4-2202842406cd_Name">
    <vt:lpwstr>External Public</vt:lpwstr>
  </property>
  <property fmtid="{D5CDD505-2E9C-101B-9397-08002B2CF9AE}" pid="7" name="MSIP_Label_17cb76b2-10b8-4fe1-93d4-2202842406cd_Application">
    <vt:lpwstr>Microsoft Azure Information Protection</vt:lpwstr>
  </property>
  <property fmtid="{D5CDD505-2E9C-101B-9397-08002B2CF9AE}" pid="8" name="MSIP_Label_17cb76b2-10b8-4fe1-93d4-2202842406cd_ActionId">
    <vt:lpwstr>95265ae4-ad38-4c88-bdbd-c61f676d030b</vt:lpwstr>
  </property>
  <property fmtid="{D5CDD505-2E9C-101B-9397-08002B2CF9AE}" pid="9" name="MSIP_Label_17cb76b2-10b8-4fe1-93d4-2202842406cd_Extended_MSFT_Method">
    <vt:lpwstr>Manual</vt:lpwstr>
  </property>
  <property fmtid="{D5CDD505-2E9C-101B-9397-08002B2CF9AE}" pid="10" name="aiplabel">
    <vt:lpwstr>External Public</vt:lpwstr>
  </property>
</Properties>
</file>